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roxima Nova"/>
      <p:regular r:id="rId20"/>
      <p:bold r:id="rId21"/>
      <p:italic r:id="rId22"/>
      <p:boldItalic r:id="rId23"/>
    </p:embeddedFont>
    <p:embeddedFont>
      <p:font typeface="Roboto Medium"/>
      <p:regular r:id="rId24"/>
      <p:bold r:id="rId25"/>
      <p:italic r:id="rId26"/>
      <p:boldItalic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RobotoMedium-regular.fntdata"/><Relationship Id="rId23"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edium-italic.fntdata"/><Relationship Id="rId25" Type="http://schemas.openxmlformats.org/officeDocument/2006/relationships/font" Target="fonts/RobotoMedium-bold.fntdata"/><Relationship Id="rId28" Type="http://schemas.openxmlformats.org/officeDocument/2006/relationships/font" Target="fonts/Roboto-regular.fntdata"/><Relationship Id="rId27" Type="http://schemas.openxmlformats.org/officeDocument/2006/relationships/font" Target="fonts/Roboto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d4a58250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d4a58250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dbccb8b2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dbccb8b2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dbccb8b2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dbccb8b2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dbccb8b21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dbccb8b21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dbccb8b21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dbccb8b21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5d4a58250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5d4a58250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d4a58250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d4a58250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dbccb8b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dbccb8b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d4a58250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d4a58250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d4a58250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d4a58250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d4a58250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d4a58250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d4a58250a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d4a58250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dbccb8b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dbccb8b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heellife.unc.edu/organization/rsofinanc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congress-finance.unc.edu/appropriations/index.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Organizational Budget Orientation Meeting</a:t>
            </a:r>
            <a:endParaRPr/>
          </a:p>
          <a:p>
            <a:pPr indent="0" lvl="0" marL="0" rtl="0" algn="l">
              <a:spcBef>
                <a:spcPts val="0"/>
              </a:spcBef>
              <a:spcAft>
                <a:spcPts val="0"/>
              </a:spcAft>
              <a:buNone/>
            </a:pPr>
            <a:r>
              <a:rPr lang="en"/>
              <a:t>Fiscal Year 2024 – Spring</a:t>
            </a:r>
            <a:endParaRPr/>
          </a:p>
        </p:txBody>
      </p:sp>
      <p:sp>
        <p:nvSpPr>
          <p:cNvPr id="60" name="Google Shape;60;p13"/>
          <p:cNvSpPr txBox="1"/>
          <p:nvPr>
            <p:ph idx="1" type="subTitle"/>
          </p:nvPr>
        </p:nvSpPr>
        <p:spPr>
          <a:xfrm>
            <a:off x="510450" y="3182332"/>
            <a:ext cx="8123100" cy="9630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Andrew Forbes, Senate Finance Committee Chair</a:t>
            </a:r>
            <a:endParaRPr/>
          </a:p>
          <a:p>
            <a:pPr indent="0" lvl="0" marL="0" rtl="0" algn="l">
              <a:spcBef>
                <a:spcPts val="0"/>
              </a:spcBef>
              <a:spcAft>
                <a:spcPts val="0"/>
              </a:spcAft>
              <a:buNone/>
            </a:pPr>
            <a:r>
              <a:rPr lang="en"/>
              <a:t>Logan Grodsky, </a:t>
            </a:r>
            <a:r>
              <a:rPr lang="en"/>
              <a:t>Undergraduate Student Body Treasurer</a:t>
            </a:r>
            <a:endParaRPr/>
          </a:p>
          <a:p>
            <a:pPr indent="0" lvl="0" marL="0" rtl="0" algn="l">
              <a:spcBef>
                <a:spcPts val="0"/>
              </a:spcBef>
              <a:spcAft>
                <a:spcPts val="0"/>
              </a:spcAft>
              <a:buNone/>
            </a:pPr>
            <a:r>
              <a:rPr lang="en"/>
              <a:t>Andrew Gary, Speaker of the Senate</a:t>
            </a:r>
            <a:endParaRPr/>
          </a:p>
          <a:p>
            <a:pPr indent="0" lvl="0" marL="0" rtl="0" algn="l">
              <a:spcBef>
                <a:spcPts val="0"/>
              </a:spcBef>
              <a:spcAft>
                <a:spcPts val="0"/>
              </a:spcAft>
              <a:buNone/>
            </a:pPr>
            <a:r>
              <a:rPr lang="en"/>
              <a:t>Joshua Alexander, Senate Finance Committee Vice Chair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Funding Hearings</a:t>
            </a:r>
            <a:endParaRPr/>
          </a:p>
        </p:txBody>
      </p:sp>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Undergraduate Senate Finance Committee hears requests in two subcommittees on behalf of the Undergraduate Senate.</a:t>
            </a:r>
            <a:endParaRPr/>
          </a:p>
          <a:p>
            <a:pPr indent="-342900" lvl="0" marL="457200" rtl="0" algn="l">
              <a:spcBef>
                <a:spcPts val="0"/>
              </a:spcBef>
              <a:spcAft>
                <a:spcPts val="0"/>
              </a:spcAft>
              <a:buSzPts val="1800"/>
              <a:buChar char="●"/>
            </a:pPr>
            <a:r>
              <a:rPr lang="en"/>
              <a:t>Finance hearings will be happening on January 23, 24, 25, 27, and 31. Each organization will be randomly assigned to a hearing time slot during these dates.</a:t>
            </a:r>
            <a:endParaRPr/>
          </a:p>
          <a:p>
            <a:pPr indent="-342900" lvl="0" marL="457200" rtl="0" algn="l">
              <a:spcBef>
                <a:spcPts val="0"/>
              </a:spcBef>
              <a:spcAft>
                <a:spcPts val="0"/>
              </a:spcAft>
              <a:buSzPts val="1800"/>
              <a:buChar char="●"/>
            </a:pPr>
            <a:r>
              <a:rPr lang="en"/>
              <a:t>During the funding hearings, each organization will be given a short interval to present </a:t>
            </a:r>
            <a:r>
              <a:rPr lang="en"/>
              <a:t>their request and then will be subject to questioning from members of the Undergraduate Senate.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Funding Hearings (cont.)		</a:t>
            </a:r>
            <a:endParaRPr/>
          </a:p>
        </p:txBody>
      </p:sp>
      <p:sp>
        <p:nvSpPr>
          <p:cNvPr id="135" name="Google Shape;135;p23"/>
          <p:cNvSpPr txBox="1"/>
          <p:nvPr>
            <p:ph idx="1" type="body"/>
          </p:nvPr>
        </p:nvSpPr>
        <p:spPr>
          <a:xfrm>
            <a:off x="311700" y="1152475"/>
            <a:ext cx="5445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During you organization’s funding hearing, senators will try to gauge how your request aligns with the objective criteria. </a:t>
            </a:r>
            <a:endParaRPr/>
          </a:p>
          <a:p>
            <a:pPr indent="-342900" lvl="0" marL="457200" rtl="0" algn="l">
              <a:spcBef>
                <a:spcPts val="0"/>
              </a:spcBef>
              <a:spcAft>
                <a:spcPts val="0"/>
              </a:spcAft>
              <a:buSzPts val="1800"/>
              <a:buChar char="●"/>
            </a:pPr>
            <a:r>
              <a:rPr lang="en"/>
              <a:t>Examples of questions they may ask:</a:t>
            </a:r>
            <a:endParaRPr/>
          </a:p>
          <a:p>
            <a:pPr indent="-317500" lvl="1" marL="914400" rtl="0" algn="l">
              <a:spcBef>
                <a:spcPts val="0"/>
              </a:spcBef>
              <a:spcAft>
                <a:spcPts val="0"/>
              </a:spcAft>
              <a:buSzPts val="1400"/>
              <a:buChar char="○"/>
            </a:pPr>
            <a:r>
              <a:rPr lang="en"/>
              <a:t>“How many people do you expect to attend your event” (Representation)</a:t>
            </a:r>
            <a:endParaRPr/>
          </a:p>
          <a:p>
            <a:pPr indent="-317500" lvl="1" marL="914400" rtl="0" algn="l">
              <a:spcBef>
                <a:spcPts val="0"/>
              </a:spcBef>
              <a:spcAft>
                <a:spcPts val="0"/>
              </a:spcAft>
              <a:buSzPts val="1400"/>
              <a:buChar char="○"/>
            </a:pPr>
            <a:r>
              <a:rPr lang="en"/>
              <a:t>“Which of these programs would you prioritize funding for” (Vitality)</a:t>
            </a:r>
            <a:endParaRPr/>
          </a:p>
          <a:p>
            <a:pPr indent="-317500" lvl="1" marL="914400" rtl="0" algn="l">
              <a:spcBef>
                <a:spcPts val="0"/>
              </a:spcBef>
              <a:spcAft>
                <a:spcPts val="0"/>
              </a:spcAft>
              <a:buSzPts val="1400"/>
              <a:buChar char="○"/>
            </a:pPr>
            <a:r>
              <a:rPr lang="en"/>
              <a:t>“Will more events in this vain be held by other organizations throughout the semester</a:t>
            </a:r>
            <a:r>
              <a:rPr lang="en"/>
              <a:t>?” (Specialization)</a:t>
            </a:r>
            <a:endParaRPr/>
          </a:p>
        </p:txBody>
      </p:sp>
      <p:pic>
        <p:nvPicPr>
          <p:cNvPr id="136" name="Google Shape;136;p23"/>
          <p:cNvPicPr preferRelativeResize="0"/>
          <p:nvPr/>
        </p:nvPicPr>
        <p:blipFill>
          <a:blip r:embed="rId3">
            <a:alphaModFix/>
          </a:blip>
          <a:stretch>
            <a:fillRect/>
          </a:stretch>
        </p:blipFill>
        <p:spPr>
          <a:xfrm>
            <a:off x="5910000" y="1170125"/>
            <a:ext cx="3081600" cy="3081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62275" y="401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Bill &amp; Full Senate Consideration</a:t>
            </a:r>
            <a:endParaRPr/>
          </a:p>
        </p:txBody>
      </p:sp>
      <p:sp>
        <p:nvSpPr>
          <p:cNvPr id="142" name="Google Shape;14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After hearings in the Finance Committee are complete, subcommittee recommendations are reconciled to meet the Budget Total and then compiled into a Budget Bill which includes all </a:t>
            </a:r>
            <a:r>
              <a:rPr lang="en"/>
              <a:t>budgetary</a:t>
            </a:r>
            <a:r>
              <a:rPr lang="en"/>
              <a:t> appropriations.</a:t>
            </a:r>
            <a:endParaRPr/>
          </a:p>
          <a:p>
            <a:pPr indent="-342900" lvl="0" marL="457200" rtl="0" algn="l">
              <a:spcBef>
                <a:spcPts val="0"/>
              </a:spcBef>
              <a:spcAft>
                <a:spcPts val="0"/>
              </a:spcAft>
              <a:buSzPts val="1800"/>
              <a:buChar char="●"/>
            </a:pPr>
            <a:r>
              <a:rPr lang="en"/>
              <a:t>The Senate will consider and ultimately vote on the Budget Bill -- once the Senate approves a Budget Bill and it is signed by the Student Body President, you will have access to your appropriated funds.</a:t>
            </a:r>
            <a:endParaRPr/>
          </a:p>
        </p:txBody>
      </p:sp>
      <p:pic>
        <p:nvPicPr>
          <p:cNvPr id="143" name="Google Shape;143;p24"/>
          <p:cNvPicPr preferRelativeResize="0"/>
          <p:nvPr/>
        </p:nvPicPr>
        <p:blipFill>
          <a:blip r:embed="rId3">
            <a:alphaModFix/>
          </a:blip>
          <a:stretch>
            <a:fillRect/>
          </a:stretch>
        </p:blipFill>
        <p:spPr>
          <a:xfrm>
            <a:off x="1661137" y="3378200"/>
            <a:ext cx="5821727" cy="1566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Expenditure</a:t>
            </a:r>
            <a:endParaRPr/>
          </a:p>
        </p:txBody>
      </p:sp>
      <p:sp>
        <p:nvSpPr>
          <p:cNvPr id="149" name="Google Shape;14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 order to apply for reimbursement, you must </a:t>
            </a:r>
            <a:r>
              <a:rPr lang="en"/>
              <a:t>submit the appropriate form at </a:t>
            </a:r>
            <a:r>
              <a:rPr lang="en" u="sng">
                <a:solidFill>
                  <a:schemeClr val="hlink"/>
                </a:solidFill>
                <a:hlinkClick r:id="rId3"/>
              </a:rPr>
              <a:t>https://heellife.unc.edu/organization/rsofinances</a:t>
            </a:r>
            <a:r>
              <a:rPr lang="en"/>
              <a:t>. </a:t>
            </a:r>
            <a:endParaRPr/>
          </a:p>
          <a:p>
            <a:pPr indent="-342900" lvl="0" marL="457200" rtl="0" algn="l">
              <a:spcBef>
                <a:spcPts val="0"/>
              </a:spcBef>
              <a:spcAft>
                <a:spcPts val="0"/>
              </a:spcAft>
              <a:buSzPts val="1800"/>
              <a:buChar char="●"/>
            </a:pPr>
            <a:r>
              <a:rPr lang="en"/>
              <a:t>You should follow all of the steps required in that form and reference the supporting documents on that Heel Life page. </a:t>
            </a:r>
            <a:endParaRPr/>
          </a:p>
          <a:p>
            <a:pPr indent="-342900" lvl="0" marL="457200" rtl="0" algn="l">
              <a:spcBef>
                <a:spcPts val="0"/>
              </a:spcBef>
              <a:spcAft>
                <a:spcPts val="0"/>
              </a:spcAft>
              <a:buSzPts val="1800"/>
              <a:buChar char="●"/>
            </a:pPr>
            <a:r>
              <a:rPr lang="en"/>
              <a:t>Always make sure to save receipts and other documentation of your expenditures. </a:t>
            </a:r>
            <a:endParaRPr/>
          </a:p>
          <a:p>
            <a:pPr indent="-342900" lvl="0" marL="457200" rtl="0" algn="l">
              <a:spcBef>
                <a:spcPts val="0"/>
              </a:spcBef>
              <a:spcAft>
                <a:spcPts val="0"/>
              </a:spcAft>
              <a:buSzPts val="1800"/>
              <a:buChar char="●"/>
            </a:pPr>
            <a:r>
              <a:rPr lang="en"/>
              <a:t>If you need help paying for an expense in advance (rather than reimbursement), you should reach out to the Treasurer and the Student Controller well in advance so that they can possibly help you use a P-Card.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 you, and </a:t>
            </a: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2340300" y="741575"/>
            <a:ext cx="2031000" cy="2031000"/>
          </a:xfrm>
          <a:prstGeom prst="ellipse">
            <a:avLst/>
          </a:prstGeom>
          <a:noFill/>
          <a:ln>
            <a:noFill/>
          </a:ln>
          <a:effectLst>
            <a:outerShdw blurRad="57150" rotWithShape="0" algn="bl" dir="5400000" dist="19050">
              <a:srgbClr val="000000">
                <a:alpha val="50000"/>
              </a:srgbClr>
            </a:outerShdw>
          </a:effectLst>
        </p:spPr>
      </p:pic>
      <p:pic>
        <p:nvPicPr>
          <p:cNvPr id="66" name="Google Shape;66;p14"/>
          <p:cNvPicPr preferRelativeResize="0"/>
          <p:nvPr/>
        </p:nvPicPr>
        <p:blipFill>
          <a:blip r:embed="rId4">
            <a:alphaModFix/>
          </a:blip>
          <a:stretch>
            <a:fillRect/>
          </a:stretch>
        </p:blipFill>
        <p:spPr>
          <a:xfrm>
            <a:off x="4572000" y="741575"/>
            <a:ext cx="2031000" cy="2031000"/>
          </a:xfrm>
          <a:prstGeom prst="ellipse">
            <a:avLst/>
          </a:prstGeom>
          <a:noFill/>
          <a:ln>
            <a:noFill/>
          </a:ln>
          <a:effectLst>
            <a:outerShdw blurRad="57150" rotWithShape="0" algn="bl" dir="5400000" dist="19050">
              <a:srgbClr val="000000">
                <a:alpha val="50000"/>
              </a:srgbClr>
            </a:outerShdw>
          </a:effectLst>
        </p:spPr>
      </p:pic>
      <p:pic>
        <p:nvPicPr>
          <p:cNvPr id="67" name="Google Shape;67;p14"/>
          <p:cNvPicPr preferRelativeResize="0"/>
          <p:nvPr/>
        </p:nvPicPr>
        <p:blipFill rotWithShape="1">
          <a:blip r:embed="rId5">
            <a:alphaModFix/>
          </a:blip>
          <a:srcRect b="18418" l="18289" r="4472" t="21016"/>
          <a:stretch/>
        </p:blipFill>
        <p:spPr>
          <a:xfrm>
            <a:off x="108600" y="742032"/>
            <a:ext cx="2031000" cy="2030100"/>
          </a:xfrm>
          <a:prstGeom prst="ellipse">
            <a:avLst/>
          </a:prstGeom>
          <a:noFill/>
          <a:ln>
            <a:noFill/>
          </a:ln>
          <a:effectLst>
            <a:outerShdw blurRad="57150" rotWithShape="0" algn="bl" dir="5400000" dist="19050">
              <a:srgbClr val="000000">
                <a:alpha val="50000"/>
              </a:srgbClr>
            </a:outerShdw>
          </a:effectLst>
        </p:spPr>
      </p:pic>
      <p:sp>
        <p:nvSpPr>
          <p:cNvPr id="68" name="Google Shape;68;p14"/>
          <p:cNvSpPr txBox="1"/>
          <p:nvPr/>
        </p:nvSpPr>
        <p:spPr>
          <a:xfrm>
            <a:off x="382050" y="2944350"/>
            <a:ext cx="1526700" cy="12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Proxima Nova"/>
                <a:ea typeface="Proxima Nova"/>
                <a:cs typeface="Proxima Nova"/>
                <a:sym typeface="Proxima Nova"/>
              </a:rPr>
              <a:t>Senator Andrew Forbes</a:t>
            </a:r>
            <a:endParaRPr sz="1300">
              <a:latin typeface="Proxima Nova"/>
              <a:ea typeface="Proxima Nova"/>
              <a:cs typeface="Proxima Nova"/>
              <a:sym typeface="Proxima Nova"/>
            </a:endParaRPr>
          </a:p>
          <a:p>
            <a:pPr indent="0" lvl="0" marL="0" rtl="0" algn="ctr">
              <a:spcBef>
                <a:spcPts val="0"/>
              </a:spcBef>
              <a:spcAft>
                <a:spcPts val="0"/>
              </a:spcAft>
              <a:buNone/>
            </a:pPr>
            <a:r>
              <a:t/>
            </a:r>
            <a:endParaRPr sz="1300">
              <a:latin typeface="Proxima Nova"/>
              <a:ea typeface="Proxima Nova"/>
              <a:cs typeface="Proxima Nova"/>
              <a:sym typeface="Proxima Nova"/>
            </a:endParaRPr>
          </a:p>
          <a:p>
            <a:pPr indent="0" lvl="0" marL="0" rtl="0" algn="ctr">
              <a:spcBef>
                <a:spcPts val="0"/>
              </a:spcBef>
              <a:spcAft>
                <a:spcPts val="0"/>
              </a:spcAft>
              <a:buNone/>
            </a:pPr>
            <a:r>
              <a:rPr lang="en" sz="1300">
                <a:latin typeface="Proxima Nova"/>
                <a:ea typeface="Proxima Nova"/>
                <a:cs typeface="Proxima Nova"/>
                <a:sym typeface="Proxima Nova"/>
              </a:rPr>
              <a:t>Senate Finance Committee Chair</a:t>
            </a:r>
            <a:endParaRPr sz="1300">
              <a:latin typeface="Proxima Nova"/>
              <a:ea typeface="Proxima Nova"/>
              <a:cs typeface="Proxima Nova"/>
              <a:sym typeface="Proxima Nova"/>
            </a:endParaRPr>
          </a:p>
        </p:txBody>
      </p:sp>
      <p:sp>
        <p:nvSpPr>
          <p:cNvPr id="69" name="Google Shape;69;p14"/>
          <p:cNvSpPr txBox="1"/>
          <p:nvPr/>
        </p:nvSpPr>
        <p:spPr>
          <a:xfrm>
            <a:off x="2592450" y="2944350"/>
            <a:ext cx="1526700" cy="12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Proxima Nova"/>
                <a:ea typeface="Proxima Nova"/>
                <a:cs typeface="Proxima Nova"/>
                <a:sym typeface="Proxima Nova"/>
              </a:rPr>
              <a:t>Logan Grodsky</a:t>
            </a:r>
            <a:endParaRPr sz="1300">
              <a:latin typeface="Proxima Nova"/>
              <a:ea typeface="Proxima Nova"/>
              <a:cs typeface="Proxima Nova"/>
              <a:sym typeface="Proxima Nova"/>
            </a:endParaRPr>
          </a:p>
          <a:p>
            <a:pPr indent="0" lvl="0" marL="0" rtl="0" algn="ctr">
              <a:spcBef>
                <a:spcPts val="0"/>
              </a:spcBef>
              <a:spcAft>
                <a:spcPts val="0"/>
              </a:spcAft>
              <a:buNone/>
            </a:pPr>
            <a:r>
              <a:t/>
            </a:r>
            <a:endParaRPr sz="1300">
              <a:latin typeface="Proxima Nova"/>
              <a:ea typeface="Proxima Nova"/>
              <a:cs typeface="Proxima Nova"/>
              <a:sym typeface="Proxima Nova"/>
            </a:endParaRPr>
          </a:p>
          <a:p>
            <a:pPr indent="0" lvl="0" marL="0" rtl="0" algn="ctr">
              <a:spcBef>
                <a:spcPts val="0"/>
              </a:spcBef>
              <a:spcAft>
                <a:spcPts val="0"/>
              </a:spcAft>
              <a:buNone/>
            </a:pPr>
            <a:r>
              <a:t/>
            </a:r>
            <a:endParaRPr sz="1300">
              <a:latin typeface="Proxima Nova"/>
              <a:ea typeface="Proxima Nova"/>
              <a:cs typeface="Proxima Nova"/>
              <a:sym typeface="Proxima Nova"/>
            </a:endParaRPr>
          </a:p>
          <a:p>
            <a:pPr indent="0" lvl="0" marL="0" rtl="0" algn="ctr">
              <a:spcBef>
                <a:spcPts val="0"/>
              </a:spcBef>
              <a:spcAft>
                <a:spcPts val="0"/>
              </a:spcAft>
              <a:buNone/>
            </a:pPr>
            <a:r>
              <a:rPr lang="en" sz="1300">
                <a:latin typeface="Proxima Nova"/>
                <a:ea typeface="Proxima Nova"/>
                <a:cs typeface="Proxima Nova"/>
                <a:sym typeface="Proxima Nova"/>
              </a:rPr>
              <a:t>Undergraduate Student Body Treasurer</a:t>
            </a:r>
            <a:endParaRPr sz="1300">
              <a:latin typeface="Proxima Nova"/>
              <a:ea typeface="Proxima Nova"/>
              <a:cs typeface="Proxima Nova"/>
              <a:sym typeface="Proxima Nova"/>
            </a:endParaRPr>
          </a:p>
        </p:txBody>
      </p:sp>
      <p:sp>
        <p:nvSpPr>
          <p:cNvPr id="70" name="Google Shape;70;p14"/>
          <p:cNvSpPr txBox="1"/>
          <p:nvPr/>
        </p:nvSpPr>
        <p:spPr>
          <a:xfrm>
            <a:off x="4802838" y="2944350"/>
            <a:ext cx="1526700" cy="12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Proxima Nova"/>
                <a:ea typeface="Proxima Nova"/>
                <a:cs typeface="Proxima Nova"/>
                <a:sym typeface="Proxima Nova"/>
              </a:rPr>
              <a:t>Senator Andrew Gary</a:t>
            </a:r>
            <a:endParaRPr sz="1300">
              <a:latin typeface="Proxima Nova"/>
              <a:ea typeface="Proxima Nova"/>
              <a:cs typeface="Proxima Nova"/>
              <a:sym typeface="Proxima Nova"/>
            </a:endParaRPr>
          </a:p>
          <a:p>
            <a:pPr indent="0" lvl="0" marL="0" rtl="0" algn="ctr">
              <a:spcBef>
                <a:spcPts val="0"/>
              </a:spcBef>
              <a:spcAft>
                <a:spcPts val="0"/>
              </a:spcAft>
              <a:buNone/>
            </a:pPr>
            <a:r>
              <a:t/>
            </a:r>
            <a:endParaRPr sz="1300">
              <a:latin typeface="Proxima Nova"/>
              <a:ea typeface="Proxima Nova"/>
              <a:cs typeface="Proxima Nova"/>
              <a:sym typeface="Proxima Nova"/>
            </a:endParaRPr>
          </a:p>
          <a:p>
            <a:pPr indent="0" lvl="0" marL="0" rtl="0" algn="ctr">
              <a:spcBef>
                <a:spcPts val="0"/>
              </a:spcBef>
              <a:spcAft>
                <a:spcPts val="0"/>
              </a:spcAft>
              <a:buNone/>
            </a:pPr>
            <a:r>
              <a:rPr lang="en" sz="1300">
                <a:latin typeface="Proxima Nova"/>
                <a:ea typeface="Proxima Nova"/>
                <a:cs typeface="Proxima Nova"/>
                <a:sym typeface="Proxima Nova"/>
              </a:rPr>
              <a:t>Speaker of the Undergraduate Senate</a:t>
            </a:r>
            <a:endParaRPr sz="1300">
              <a:latin typeface="Proxima Nova"/>
              <a:ea typeface="Proxima Nova"/>
              <a:cs typeface="Proxima Nova"/>
              <a:sym typeface="Proxima Nova"/>
            </a:endParaRPr>
          </a:p>
        </p:txBody>
      </p:sp>
      <p:sp>
        <p:nvSpPr>
          <p:cNvPr id="71" name="Google Shape;71;p14"/>
          <p:cNvSpPr txBox="1"/>
          <p:nvPr/>
        </p:nvSpPr>
        <p:spPr>
          <a:xfrm>
            <a:off x="7013225" y="2944350"/>
            <a:ext cx="1526700" cy="12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Proxima Nova"/>
                <a:ea typeface="Proxima Nova"/>
                <a:cs typeface="Proxima Nova"/>
                <a:sym typeface="Proxima Nova"/>
              </a:rPr>
              <a:t>Senator Joshua Alexander </a:t>
            </a:r>
            <a:endParaRPr sz="1300">
              <a:latin typeface="Proxima Nova"/>
              <a:ea typeface="Proxima Nova"/>
              <a:cs typeface="Proxima Nova"/>
              <a:sym typeface="Proxima Nova"/>
            </a:endParaRPr>
          </a:p>
          <a:p>
            <a:pPr indent="0" lvl="0" marL="0" rtl="0" algn="ctr">
              <a:spcBef>
                <a:spcPts val="0"/>
              </a:spcBef>
              <a:spcAft>
                <a:spcPts val="0"/>
              </a:spcAft>
              <a:buNone/>
            </a:pPr>
            <a:r>
              <a:t/>
            </a:r>
            <a:endParaRPr sz="1300">
              <a:latin typeface="Proxima Nova"/>
              <a:ea typeface="Proxima Nova"/>
              <a:cs typeface="Proxima Nova"/>
              <a:sym typeface="Proxima Nova"/>
            </a:endParaRPr>
          </a:p>
          <a:p>
            <a:pPr indent="0" lvl="0" marL="0" rtl="0" algn="ctr">
              <a:spcBef>
                <a:spcPts val="0"/>
              </a:spcBef>
              <a:spcAft>
                <a:spcPts val="0"/>
              </a:spcAft>
              <a:buNone/>
            </a:pPr>
            <a:r>
              <a:rPr lang="en" sz="1300">
                <a:latin typeface="Proxima Nova"/>
                <a:ea typeface="Proxima Nova"/>
                <a:cs typeface="Proxima Nova"/>
                <a:sym typeface="Proxima Nova"/>
              </a:rPr>
              <a:t>Senate Finance Committee Vice Chair</a:t>
            </a:r>
            <a:endParaRPr sz="1300">
              <a:latin typeface="Proxima Nova"/>
              <a:ea typeface="Proxima Nova"/>
              <a:cs typeface="Proxima Nova"/>
              <a:sym typeface="Proxima Nova"/>
            </a:endParaRPr>
          </a:p>
        </p:txBody>
      </p:sp>
      <p:pic>
        <p:nvPicPr>
          <p:cNvPr id="72" name="Google Shape;72;p14"/>
          <p:cNvPicPr preferRelativeResize="0"/>
          <p:nvPr/>
        </p:nvPicPr>
        <p:blipFill rotWithShape="1">
          <a:blip r:embed="rId6">
            <a:alphaModFix/>
          </a:blip>
          <a:srcRect b="0" l="0" r="0" t="23053"/>
          <a:stretch/>
        </p:blipFill>
        <p:spPr>
          <a:xfrm>
            <a:off x="6803700" y="741125"/>
            <a:ext cx="2023500" cy="2031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USG funding process?</a:t>
            </a:r>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Undergraduate Senate appropriates the undergraduate portion of the Student Organizations Fee, approximately $6.00 per student per year.</a:t>
            </a:r>
            <a:endParaRPr/>
          </a:p>
          <a:p>
            <a:pPr indent="-342900" lvl="0" marL="457200" rtl="0" algn="l">
              <a:spcBef>
                <a:spcPts val="0"/>
              </a:spcBef>
              <a:spcAft>
                <a:spcPts val="0"/>
              </a:spcAft>
              <a:buSzPts val="1800"/>
              <a:buChar char="●"/>
            </a:pPr>
            <a:r>
              <a:rPr lang="en"/>
              <a:t>The Senate conducts this process based on the </a:t>
            </a:r>
            <a:r>
              <a:rPr lang="en"/>
              <a:t>Undergraduate</a:t>
            </a:r>
            <a:r>
              <a:rPr lang="en"/>
              <a:t> Financial Regulations, compiled as Title VI of the Undergraduate Student Code. </a:t>
            </a:r>
            <a:endParaRPr/>
          </a:p>
          <a:p>
            <a:pPr indent="-342900" lvl="0" marL="457200" rtl="0" algn="l">
              <a:spcBef>
                <a:spcPts val="0"/>
              </a:spcBef>
              <a:spcAft>
                <a:spcPts val="0"/>
              </a:spcAft>
              <a:buSzPts val="1800"/>
              <a:buChar char="●"/>
            </a:pPr>
            <a:r>
              <a:rPr lang="en"/>
              <a:t>In order to participate in the USG funding process, you </a:t>
            </a:r>
            <a:r>
              <a:rPr b="1" lang="en" u="sng"/>
              <a:t>must</a:t>
            </a:r>
            <a:r>
              <a:rPr lang="en"/>
              <a:t> review and thoroughly understand Title VI. This will be tested for in the Undergraduate Treasurer’s Test.</a:t>
            </a:r>
            <a:endParaRPr/>
          </a:p>
          <a:p>
            <a:pPr indent="-317500" lvl="1" marL="914400" rtl="0" algn="l">
              <a:spcBef>
                <a:spcPts val="0"/>
              </a:spcBef>
              <a:spcAft>
                <a:spcPts val="0"/>
              </a:spcAft>
              <a:buSzPts val="1400"/>
              <a:buChar char="○"/>
            </a:pPr>
            <a:r>
              <a:rPr lang="en"/>
              <a:t>If you have taken and passed the test in the Fall Semester, you </a:t>
            </a:r>
            <a:r>
              <a:rPr b="1" lang="en"/>
              <a:t>DO NOT</a:t>
            </a:r>
            <a:r>
              <a:rPr lang="en"/>
              <a:t> need to retake the test to be eligible for funding in the Spring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pSp>
        <p:nvGrpSpPr>
          <p:cNvPr id="83" name="Google Shape;83;p16"/>
          <p:cNvGrpSpPr/>
          <p:nvPr/>
        </p:nvGrpSpPr>
        <p:grpSpPr>
          <a:xfrm>
            <a:off x="710674" y="1323164"/>
            <a:ext cx="7300911" cy="731700"/>
            <a:chOff x="710674" y="1323164"/>
            <a:chExt cx="7300911" cy="731700"/>
          </a:xfrm>
        </p:grpSpPr>
        <p:sp>
          <p:nvSpPr>
            <p:cNvPr id="84" name="Google Shape;84;p16"/>
            <p:cNvSpPr txBox="1"/>
            <p:nvPr/>
          </p:nvSpPr>
          <p:spPr>
            <a:xfrm>
              <a:off x="710674" y="1373350"/>
              <a:ext cx="2004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3400">
                  <a:solidFill>
                    <a:srgbClr val="085631"/>
                  </a:solidFill>
                  <a:latin typeface="Roboto Medium"/>
                  <a:ea typeface="Roboto Medium"/>
                  <a:cs typeface="Roboto Medium"/>
                  <a:sym typeface="Roboto Medium"/>
                </a:rPr>
                <a:t>Requests</a:t>
              </a:r>
              <a:endParaRPr sz="3400">
                <a:solidFill>
                  <a:srgbClr val="085631"/>
                </a:solidFill>
                <a:latin typeface="Roboto Medium"/>
                <a:ea typeface="Roboto Medium"/>
                <a:cs typeface="Roboto Medium"/>
                <a:sym typeface="Roboto Medium"/>
              </a:endParaRPr>
            </a:p>
          </p:txBody>
        </p:sp>
        <p:sp>
          <p:nvSpPr>
            <p:cNvPr id="85" name="Google Shape;85;p16"/>
            <p:cNvSpPr/>
            <p:nvPr/>
          </p:nvSpPr>
          <p:spPr>
            <a:xfrm>
              <a:off x="2789785" y="1323164"/>
              <a:ext cx="5221800" cy="731700"/>
            </a:xfrm>
            <a:prstGeom prst="rect">
              <a:avLst/>
            </a:prstGeom>
            <a:solidFill>
              <a:srgbClr val="08563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6"/>
            <p:cNvSpPr txBox="1"/>
            <p:nvPr/>
          </p:nvSpPr>
          <p:spPr>
            <a:xfrm>
              <a:off x="2914389" y="1407440"/>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The first step of the </a:t>
              </a:r>
              <a:r>
                <a:rPr lang="en" sz="1100">
                  <a:solidFill>
                    <a:srgbClr val="FFFFFF"/>
                  </a:solidFill>
                  <a:latin typeface="Roboto"/>
                  <a:ea typeface="Roboto"/>
                  <a:cs typeface="Roboto"/>
                  <a:sym typeface="Roboto"/>
                </a:rPr>
                <a:t>funding</a:t>
              </a:r>
              <a:r>
                <a:rPr lang="en" sz="1100">
                  <a:solidFill>
                    <a:srgbClr val="FFFFFF"/>
                  </a:solidFill>
                  <a:latin typeface="Roboto"/>
                  <a:ea typeface="Roboto"/>
                  <a:cs typeface="Roboto"/>
                  <a:sym typeface="Roboto"/>
                </a:rPr>
                <a:t> process is to draft your organization’s funding request and to submit it to the Senate. This step is managed by the Finance Committee and its chair.</a:t>
              </a:r>
              <a:endParaRPr sz="1100">
                <a:solidFill>
                  <a:srgbClr val="FFFFFF"/>
                </a:solidFill>
                <a:latin typeface="Roboto"/>
                <a:ea typeface="Roboto"/>
                <a:cs typeface="Roboto"/>
                <a:sym typeface="Roboto"/>
              </a:endParaRPr>
            </a:p>
          </p:txBody>
        </p:sp>
      </p:grpSp>
      <p:grpSp>
        <p:nvGrpSpPr>
          <p:cNvPr id="87" name="Google Shape;87;p16"/>
          <p:cNvGrpSpPr/>
          <p:nvPr/>
        </p:nvGrpSpPr>
        <p:grpSpPr>
          <a:xfrm>
            <a:off x="7" y="2207525"/>
            <a:ext cx="7650080" cy="731700"/>
            <a:chOff x="7" y="2207525"/>
            <a:chExt cx="7650080" cy="731700"/>
          </a:xfrm>
        </p:grpSpPr>
        <p:sp>
          <p:nvSpPr>
            <p:cNvPr id="88" name="Google Shape;88;p16"/>
            <p:cNvSpPr txBox="1"/>
            <p:nvPr/>
          </p:nvSpPr>
          <p:spPr>
            <a:xfrm>
              <a:off x="7" y="2257725"/>
              <a:ext cx="2715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3400">
                  <a:solidFill>
                    <a:srgbClr val="0B7140"/>
                  </a:solidFill>
                  <a:latin typeface="Roboto Medium"/>
                  <a:ea typeface="Roboto Medium"/>
                  <a:cs typeface="Roboto Medium"/>
                  <a:sym typeface="Roboto Medium"/>
                </a:rPr>
                <a:t>Hearings</a:t>
              </a:r>
              <a:endParaRPr sz="3400">
                <a:solidFill>
                  <a:srgbClr val="0B7140"/>
                </a:solidFill>
                <a:latin typeface="Roboto Medium"/>
                <a:ea typeface="Roboto Medium"/>
                <a:cs typeface="Roboto Medium"/>
                <a:sym typeface="Roboto Medium"/>
              </a:endParaRPr>
            </a:p>
          </p:txBody>
        </p:sp>
        <p:sp>
          <p:nvSpPr>
            <p:cNvPr id="89" name="Google Shape;89;p16"/>
            <p:cNvSpPr/>
            <p:nvPr/>
          </p:nvSpPr>
          <p:spPr>
            <a:xfrm>
              <a:off x="2789787" y="2207525"/>
              <a:ext cx="4860300" cy="731700"/>
            </a:xfrm>
            <a:prstGeom prst="rect">
              <a:avLst/>
            </a:prstGeom>
            <a:solidFill>
              <a:srgbClr val="0B714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6"/>
            <p:cNvSpPr txBox="1"/>
            <p:nvPr/>
          </p:nvSpPr>
          <p:spPr>
            <a:xfrm>
              <a:off x="2914387" y="2414096"/>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The second step of the funding process is to defend your request to the Finance Committee and to follow it as the Committee generates recommendations and these are considered in the full Undergraduate Senate.</a:t>
              </a:r>
              <a:endParaRPr sz="1100">
                <a:solidFill>
                  <a:srgbClr val="FFFFFF"/>
                </a:solidFill>
                <a:latin typeface="Roboto"/>
                <a:ea typeface="Roboto"/>
                <a:cs typeface="Roboto"/>
                <a:sym typeface="Roboto"/>
              </a:endParaRPr>
            </a:p>
          </p:txBody>
        </p:sp>
      </p:grpSp>
      <p:grpSp>
        <p:nvGrpSpPr>
          <p:cNvPr id="91" name="Google Shape;91;p16"/>
          <p:cNvGrpSpPr/>
          <p:nvPr/>
        </p:nvGrpSpPr>
        <p:grpSpPr>
          <a:xfrm>
            <a:off x="-2" y="3140975"/>
            <a:ext cx="7212614" cy="731700"/>
            <a:chOff x="74773" y="3088625"/>
            <a:chExt cx="7212614" cy="731700"/>
          </a:xfrm>
        </p:grpSpPr>
        <p:sp>
          <p:nvSpPr>
            <p:cNvPr id="92" name="Google Shape;92;p16"/>
            <p:cNvSpPr txBox="1"/>
            <p:nvPr/>
          </p:nvSpPr>
          <p:spPr>
            <a:xfrm>
              <a:off x="74773" y="3138825"/>
              <a:ext cx="2640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3400">
                  <a:solidFill>
                    <a:srgbClr val="0B7743"/>
                  </a:solidFill>
                  <a:latin typeface="Roboto Medium"/>
                  <a:ea typeface="Roboto Medium"/>
                  <a:cs typeface="Roboto Medium"/>
                  <a:sym typeface="Roboto Medium"/>
                </a:rPr>
                <a:t>Spending</a:t>
              </a:r>
              <a:endParaRPr sz="3400">
                <a:solidFill>
                  <a:srgbClr val="0B7743"/>
                </a:solidFill>
                <a:latin typeface="Roboto Medium"/>
                <a:ea typeface="Roboto Medium"/>
                <a:cs typeface="Roboto Medium"/>
                <a:sym typeface="Roboto Medium"/>
              </a:endParaRPr>
            </a:p>
          </p:txBody>
        </p:sp>
        <p:sp>
          <p:nvSpPr>
            <p:cNvPr id="93" name="Google Shape;93;p16"/>
            <p:cNvSpPr/>
            <p:nvPr/>
          </p:nvSpPr>
          <p:spPr>
            <a:xfrm>
              <a:off x="2789787" y="3088625"/>
              <a:ext cx="4497600" cy="731700"/>
            </a:xfrm>
            <a:prstGeom prst="rect">
              <a:avLst/>
            </a:prstGeom>
            <a:solidFill>
              <a:srgbClr val="0B774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6"/>
            <p:cNvSpPr txBox="1"/>
            <p:nvPr/>
          </p:nvSpPr>
          <p:spPr>
            <a:xfrm>
              <a:off x="2914388" y="3295180"/>
              <a:ext cx="3849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The final step is to carry out your activities and then to request reimbursement for your expenses. This is handled directly through the Student Controller, carried out by CUSO, and overseen by the Undergraduate Treasurer.</a:t>
              </a:r>
              <a:endParaRPr sz="1100">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309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Funding Criteria	</a:t>
            </a:r>
            <a:endParaRPr/>
          </a:p>
        </p:txBody>
      </p:sp>
      <p:sp>
        <p:nvSpPr>
          <p:cNvPr id="100" name="Google Shape;100;p17"/>
          <p:cNvSpPr txBox="1"/>
          <p:nvPr>
            <p:ph idx="1" type="body"/>
          </p:nvPr>
        </p:nvSpPr>
        <p:spPr>
          <a:xfrm>
            <a:off x="311700" y="882150"/>
            <a:ext cx="8760900" cy="4099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u="sng"/>
              <a:t>Representation</a:t>
            </a:r>
            <a:r>
              <a:rPr lang="en"/>
              <a:t>: Consider the number of students affected and involved in the project. Anticipate representation by examining past involvement, enthusiasm, and anticipated engagement.</a:t>
            </a:r>
            <a:endParaRPr/>
          </a:p>
          <a:p>
            <a:pPr indent="-342900" lvl="0" marL="457200" rtl="0" algn="l">
              <a:spcBef>
                <a:spcPts val="0"/>
              </a:spcBef>
              <a:spcAft>
                <a:spcPts val="0"/>
              </a:spcAft>
              <a:buSzPts val="1800"/>
              <a:buAutoNum type="arabicPeriod"/>
            </a:pPr>
            <a:r>
              <a:rPr lang="en" u="sng"/>
              <a:t>Vitality</a:t>
            </a:r>
            <a:r>
              <a:rPr lang="en"/>
              <a:t>: Evaluate the program's importance to the organization. Assess its priority among other sponsored programs, fundraising aspects, and impact on organization morale.</a:t>
            </a:r>
            <a:endParaRPr/>
          </a:p>
          <a:p>
            <a:pPr indent="-342900" lvl="0" marL="457200" rtl="0" algn="l">
              <a:spcBef>
                <a:spcPts val="0"/>
              </a:spcBef>
              <a:spcAft>
                <a:spcPts val="0"/>
              </a:spcAft>
              <a:buSzPts val="1800"/>
              <a:buAutoNum type="arabicPeriod"/>
            </a:pPr>
            <a:r>
              <a:rPr lang="en" u="sng"/>
              <a:t>Specialization</a:t>
            </a:r>
            <a:r>
              <a:rPr lang="en"/>
              <a:t>: Examine the uniqueness of the program to the Undergraduate Student Body. Consider cultural/educational value, overlaps with other campus programs, recognition brought to the University, and association with the organization.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Budget Submissions</a:t>
            </a:r>
            <a:endParaRPr/>
          </a:p>
        </p:txBody>
      </p:sp>
      <p:sp>
        <p:nvSpPr>
          <p:cNvPr id="106" name="Google Shape;10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Organizations must submit the Budget Request Form and explanation at </a:t>
            </a:r>
            <a:r>
              <a:rPr lang="en" u="sng">
                <a:solidFill>
                  <a:schemeClr val="hlink"/>
                </a:solidFill>
                <a:hlinkClick r:id="rId3"/>
              </a:rPr>
              <a:t>https://congress-finance.unc.edu/appropriations/index.php</a:t>
            </a:r>
            <a:r>
              <a:rPr lang="en"/>
              <a:t>. </a:t>
            </a:r>
            <a:endParaRPr/>
          </a:p>
          <a:p>
            <a:pPr indent="-342900" lvl="0" marL="457200" rtl="0" algn="l">
              <a:spcBef>
                <a:spcPts val="0"/>
              </a:spcBef>
              <a:spcAft>
                <a:spcPts val="0"/>
              </a:spcAft>
              <a:buSzPts val="1800"/>
              <a:buChar char="●"/>
            </a:pPr>
            <a:r>
              <a:rPr lang="en"/>
              <a:t>Semi-Annual Budget Requests are limited to $15,000.</a:t>
            </a:r>
            <a:endParaRPr/>
          </a:p>
          <a:p>
            <a:pPr indent="-342900" lvl="0" marL="457200" rtl="0" algn="l">
              <a:spcBef>
                <a:spcPts val="0"/>
              </a:spcBef>
              <a:spcAft>
                <a:spcPts val="0"/>
              </a:spcAft>
              <a:buSzPts val="1800"/>
              <a:buChar char="●"/>
            </a:pPr>
            <a:r>
              <a:rPr lang="en"/>
              <a:t>The window for budget requests will open on January 12 at 5:00 pm, and close on January 14 at 11:59 pm.</a:t>
            </a:r>
            <a:endParaRPr/>
          </a:p>
          <a:p>
            <a:pPr indent="-342900" lvl="0" marL="457200" rtl="0" algn="l">
              <a:spcBef>
                <a:spcPts val="0"/>
              </a:spcBef>
              <a:spcAft>
                <a:spcPts val="0"/>
              </a:spcAft>
              <a:buSzPts val="1800"/>
              <a:buChar char="●"/>
            </a:pPr>
            <a:r>
              <a:rPr lang="en"/>
              <a:t>You must list each program you plan to use funds for and the amount you are requesting in each funding category (see next slide).</a:t>
            </a:r>
            <a:endParaRPr/>
          </a:p>
          <a:p>
            <a:pPr indent="-342900" lvl="0" marL="457200" rtl="0" algn="l">
              <a:spcBef>
                <a:spcPts val="0"/>
              </a:spcBef>
              <a:spcAft>
                <a:spcPts val="0"/>
              </a:spcAft>
              <a:buSzPts val="1800"/>
              <a:buChar char="●"/>
            </a:pPr>
            <a:r>
              <a:rPr lang="en"/>
              <a:t>There are also several prohibitions on what may be funded (see ahead)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Funding Categories</a:t>
            </a:r>
            <a:endParaRPr/>
          </a:p>
        </p:txBody>
      </p:sp>
      <p:sp>
        <p:nvSpPr>
          <p:cNvPr id="112" name="Google Shape;11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AutoNum type="arabicPeriod"/>
            </a:pPr>
            <a:r>
              <a:rPr lang="en"/>
              <a:t>Building/Venue Rental: Funds for securing a location, excluding lodging.</a:t>
            </a:r>
            <a:endParaRPr/>
          </a:p>
          <a:p>
            <a:pPr indent="-325755" lvl="0" marL="457200" rtl="0" algn="l">
              <a:spcBef>
                <a:spcPts val="0"/>
              </a:spcBef>
              <a:spcAft>
                <a:spcPts val="0"/>
              </a:spcAft>
              <a:buSzPct val="100000"/>
              <a:buAutoNum type="arabicPeriod"/>
            </a:pPr>
            <a:r>
              <a:rPr lang="en"/>
              <a:t>Dues and Fees: Funds for paying activity-related fees, excluding prohibited dues or fees.</a:t>
            </a:r>
            <a:endParaRPr/>
          </a:p>
          <a:p>
            <a:pPr indent="-325755" lvl="0" marL="457200" rtl="0" algn="l">
              <a:spcBef>
                <a:spcPts val="0"/>
              </a:spcBef>
              <a:spcAft>
                <a:spcPts val="0"/>
              </a:spcAft>
              <a:buSzPct val="100000"/>
              <a:buAutoNum type="arabicPeriod"/>
            </a:pPr>
            <a:r>
              <a:rPr lang="en"/>
              <a:t>Equipment Rental: Funds for temporarily renting equipment.</a:t>
            </a:r>
            <a:endParaRPr/>
          </a:p>
          <a:p>
            <a:pPr indent="-325755" lvl="0" marL="457200" rtl="0" algn="l">
              <a:spcBef>
                <a:spcPts val="0"/>
              </a:spcBef>
              <a:spcAft>
                <a:spcPts val="0"/>
              </a:spcAft>
              <a:buSzPct val="100000"/>
              <a:buAutoNum type="arabicPeriod"/>
            </a:pPr>
            <a:r>
              <a:rPr lang="en"/>
              <a:t>Lodging: Funds for providing accommodation during official activities or travel.</a:t>
            </a:r>
            <a:endParaRPr/>
          </a:p>
          <a:p>
            <a:pPr indent="-325755" lvl="0" marL="457200" rtl="0" algn="l">
              <a:spcBef>
                <a:spcPts val="0"/>
              </a:spcBef>
              <a:spcAft>
                <a:spcPts val="0"/>
              </a:spcAft>
              <a:buSzPct val="100000"/>
              <a:buAutoNum type="arabicPeriod"/>
            </a:pPr>
            <a:r>
              <a:rPr lang="en"/>
              <a:t>Supplies: Funds for essential tangible goods and materials.</a:t>
            </a:r>
            <a:endParaRPr/>
          </a:p>
          <a:p>
            <a:pPr indent="-325755" lvl="0" marL="457200" rtl="0" algn="l">
              <a:spcBef>
                <a:spcPts val="0"/>
              </a:spcBef>
              <a:spcAft>
                <a:spcPts val="0"/>
              </a:spcAft>
              <a:buSzPct val="100000"/>
              <a:buAutoNum type="arabicPeriod"/>
            </a:pPr>
            <a:r>
              <a:rPr lang="en"/>
              <a:t>Printing and Publicity: Funds for producing and disseminating printed materials for promotion.</a:t>
            </a:r>
            <a:endParaRPr/>
          </a:p>
          <a:p>
            <a:pPr indent="-325755" lvl="0" marL="457200" rtl="0" algn="l">
              <a:spcBef>
                <a:spcPts val="0"/>
              </a:spcBef>
              <a:spcAft>
                <a:spcPts val="0"/>
              </a:spcAft>
              <a:buSzPct val="100000"/>
              <a:buAutoNum type="arabicPeriod"/>
            </a:pPr>
            <a:r>
              <a:rPr lang="en"/>
              <a:t>Stipends: Funds for paying undergraduate student government members for their work.</a:t>
            </a:r>
            <a:endParaRPr/>
          </a:p>
          <a:p>
            <a:pPr indent="-325755" lvl="0" marL="457200" rtl="0" algn="l">
              <a:spcBef>
                <a:spcPts val="0"/>
              </a:spcBef>
              <a:spcAft>
                <a:spcPts val="0"/>
              </a:spcAft>
              <a:buSzPct val="100000"/>
              <a:buAutoNum type="arabicPeriod"/>
            </a:pPr>
            <a:r>
              <a:rPr lang="en"/>
              <a:t>Clothing: Funds for purchasing clothing or costumes for productions.</a:t>
            </a:r>
            <a:endParaRPr/>
          </a:p>
          <a:p>
            <a:pPr indent="-325755" lvl="0" marL="457200" rtl="0" algn="l">
              <a:spcBef>
                <a:spcPts val="0"/>
              </a:spcBef>
              <a:spcAft>
                <a:spcPts val="0"/>
              </a:spcAft>
              <a:buSzPct val="100000"/>
              <a:buAutoNum type="arabicPeriod"/>
            </a:pPr>
            <a:r>
              <a:rPr lang="en"/>
              <a:t>Travel: Funds for transportation outside of Chapel Hill.</a:t>
            </a:r>
            <a:endParaRPr/>
          </a:p>
          <a:p>
            <a:pPr indent="-325755" lvl="0" marL="457200" rtl="0" algn="l">
              <a:spcBef>
                <a:spcPts val="0"/>
              </a:spcBef>
              <a:spcAft>
                <a:spcPts val="0"/>
              </a:spcAft>
              <a:buSzPct val="100000"/>
              <a:buAutoNum type="arabicPeriod"/>
            </a:pPr>
            <a:r>
              <a:rPr lang="en"/>
              <a:t>Labor Fees: Funds for paying labor fees, excluding compensation for permanent employees.</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Funding Prohibitions</a:t>
            </a:r>
            <a:endParaRPr/>
          </a:p>
        </p:txBody>
      </p:sp>
      <p:sp>
        <p:nvSpPr>
          <p:cNvPr id="118" name="Google Shape;11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AutoNum type="arabicPeriod"/>
            </a:pPr>
            <a:r>
              <a:rPr lang="en"/>
              <a:t>Political: No funding for electioneering or lobbying activities.</a:t>
            </a:r>
            <a:endParaRPr/>
          </a:p>
          <a:p>
            <a:pPr indent="-308610" lvl="0" marL="457200" rtl="0" algn="l">
              <a:spcBef>
                <a:spcPts val="0"/>
              </a:spcBef>
              <a:spcAft>
                <a:spcPts val="0"/>
              </a:spcAft>
              <a:buSzPct val="100000"/>
              <a:buAutoNum type="arabicPeriod"/>
            </a:pPr>
            <a:r>
              <a:rPr lang="en"/>
              <a:t>Religion: No funds for events promoting religious indoctrination or recruitment.</a:t>
            </a:r>
            <a:endParaRPr/>
          </a:p>
          <a:p>
            <a:pPr indent="-308610" lvl="0" marL="457200" rtl="0" algn="l">
              <a:spcBef>
                <a:spcPts val="0"/>
              </a:spcBef>
              <a:spcAft>
                <a:spcPts val="0"/>
              </a:spcAft>
              <a:buSzPct val="100000"/>
              <a:buAutoNum type="arabicPeriod"/>
            </a:pPr>
            <a:r>
              <a:rPr lang="en"/>
              <a:t>Future Benefits: No spending for purposes realized in the following fiscal year.</a:t>
            </a:r>
            <a:endParaRPr/>
          </a:p>
          <a:p>
            <a:pPr indent="-308610" lvl="0" marL="457200" rtl="0" algn="l">
              <a:spcBef>
                <a:spcPts val="0"/>
              </a:spcBef>
              <a:spcAft>
                <a:spcPts val="0"/>
              </a:spcAft>
              <a:buSzPct val="100000"/>
              <a:buAutoNum type="arabicPeriod"/>
            </a:pPr>
            <a:r>
              <a:rPr lang="en"/>
              <a:t>Stockpiling: No purchases beyond immediate operational needs.</a:t>
            </a:r>
            <a:endParaRPr/>
          </a:p>
          <a:p>
            <a:pPr indent="-308610" lvl="0" marL="457200" rtl="0" algn="l">
              <a:spcBef>
                <a:spcPts val="0"/>
              </a:spcBef>
              <a:spcAft>
                <a:spcPts val="0"/>
              </a:spcAft>
              <a:buSzPct val="100000"/>
              <a:buAutoNum type="arabicPeriod"/>
            </a:pPr>
            <a:r>
              <a:rPr lang="en"/>
              <a:t>Donations: No donations to organizations, except for Undergraduate Speaker honorarium requests.</a:t>
            </a:r>
            <a:endParaRPr/>
          </a:p>
          <a:p>
            <a:pPr indent="-308610" lvl="0" marL="457200" rtl="0" algn="l">
              <a:spcBef>
                <a:spcPts val="0"/>
              </a:spcBef>
              <a:spcAft>
                <a:spcPts val="0"/>
              </a:spcAft>
              <a:buSzPct val="100000"/>
              <a:buAutoNum type="arabicPeriod"/>
            </a:pPr>
            <a:r>
              <a:rPr lang="en"/>
              <a:t>Food Consumption: No funding for general food consumption, except for approved food insecurity programs.</a:t>
            </a:r>
            <a:endParaRPr/>
          </a:p>
          <a:p>
            <a:pPr indent="-308610" lvl="0" marL="457200" rtl="0" algn="l">
              <a:spcBef>
                <a:spcPts val="0"/>
              </a:spcBef>
              <a:spcAft>
                <a:spcPts val="0"/>
              </a:spcAft>
              <a:buSzPct val="100000"/>
              <a:buAutoNum type="arabicPeriod"/>
            </a:pPr>
            <a:r>
              <a:rPr lang="en"/>
              <a:t>Firearms and Weapons: Refer to the Student Safety and Security Committee for approval.</a:t>
            </a:r>
            <a:endParaRPr/>
          </a:p>
          <a:p>
            <a:pPr indent="-308610" lvl="0" marL="457200" rtl="0" algn="l">
              <a:spcBef>
                <a:spcPts val="0"/>
              </a:spcBef>
              <a:spcAft>
                <a:spcPts val="0"/>
              </a:spcAft>
              <a:buSzPct val="100000"/>
              <a:buAutoNum type="arabicPeriod"/>
            </a:pPr>
            <a:r>
              <a:rPr lang="en"/>
              <a:t>Advertisements: No funding for publications or website advertisements, except for campus election candidates.</a:t>
            </a:r>
            <a:endParaRPr/>
          </a:p>
          <a:p>
            <a:pPr indent="-308610" lvl="0" marL="457200" rtl="0" algn="l">
              <a:spcBef>
                <a:spcPts val="0"/>
              </a:spcBef>
              <a:spcAft>
                <a:spcPts val="0"/>
              </a:spcAft>
              <a:buSzPct val="100000"/>
              <a:buAutoNum type="arabicPeriod"/>
            </a:pPr>
            <a:r>
              <a:rPr lang="en"/>
              <a:t>Retroactive Tax Payments: No retroactive payment for tax-liable services.</a:t>
            </a:r>
            <a:endParaRPr/>
          </a:p>
          <a:p>
            <a:pPr indent="-308610" lvl="0" marL="457200" rtl="0" algn="l">
              <a:spcBef>
                <a:spcPts val="0"/>
              </a:spcBef>
              <a:spcAft>
                <a:spcPts val="0"/>
              </a:spcAft>
              <a:buSzPct val="100000"/>
              <a:buAutoNum type="arabicPeriod"/>
            </a:pPr>
            <a:r>
              <a:rPr lang="en"/>
              <a:t>Ex-Employees: No salary payments to former employees, except for due settlements.</a:t>
            </a:r>
            <a:endParaRPr/>
          </a:p>
          <a:p>
            <a:pPr indent="-308610" lvl="0" marL="457200" rtl="0" algn="l">
              <a:spcBef>
                <a:spcPts val="0"/>
              </a:spcBef>
              <a:spcAft>
                <a:spcPts val="0"/>
              </a:spcAft>
              <a:buSzPct val="100000"/>
              <a:buAutoNum type="arabicPeriod"/>
            </a:pPr>
            <a:r>
              <a:rPr lang="en"/>
              <a:t>Individual Gain: No expenditures benefiting only individuals, excluding salaries, stipends, or campaign subsidies.</a:t>
            </a:r>
            <a:endParaRPr/>
          </a:p>
          <a:p>
            <a:pPr indent="-308610" lvl="0" marL="457200" rtl="0" algn="l">
              <a:spcBef>
                <a:spcPts val="0"/>
              </a:spcBef>
              <a:spcAft>
                <a:spcPts val="0"/>
              </a:spcAft>
              <a:buSzPct val="100000"/>
              <a:buAutoNum type="arabicPeriod"/>
            </a:pPr>
            <a:r>
              <a:rPr lang="en"/>
              <a:t>Alcohol, Tobacco, and Illegal Substances: Strictly prohibited, no exceptions.</a:t>
            </a:r>
            <a:endParaRPr/>
          </a:p>
          <a:p>
            <a:pPr indent="-308610" lvl="0" marL="457200" rtl="0" algn="l">
              <a:spcBef>
                <a:spcPts val="0"/>
              </a:spcBef>
              <a:spcAft>
                <a:spcPts val="0"/>
              </a:spcAft>
              <a:buSzPct val="100000"/>
              <a:buAutoNum type="arabicPeriod"/>
            </a:pPr>
            <a:r>
              <a:rPr lang="en"/>
              <a:t>Paper Standards: All printed paper must contain at least 30% post-consumer recycled paper.</a:t>
            </a:r>
            <a:endParaRPr/>
          </a:p>
          <a:p>
            <a:pPr indent="-308610" lvl="0" marL="457200" rtl="0" algn="l">
              <a:spcBef>
                <a:spcPts val="0"/>
              </a:spcBef>
              <a:spcAft>
                <a:spcPts val="0"/>
              </a:spcAft>
              <a:buSzPct val="100000"/>
              <a:buAutoNum type="arabicPeriod"/>
            </a:pPr>
            <a:r>
              <a:rPr lang="en"/>
              <a:t>Dues: No funding for national or superior organization dues.</a:t>
            </a:r>
            <a:endParaRPr/>
          </a:p>
          <a:p>
            <a:pPr indent="-308610" lvl="0" marL="457200" rtl="0" algn="l">
              <a:spcBef>
                <a:spcPts val="0"/>
              </a:spcBef>
              <a:spcAft>
                <a:spcPts val="0"/>
              </a:spcAft>
              <a:buSzPct val="100000"/>
              <a:buAutoNum type="arabicPeriod"/>
            </a:pPr>
            <a:r>
              <a:rPr lang="en"/>
              <a:t>Gift Cards: No funding for gift cards, certificates, or vouchers.</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Application Demonstration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